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3" r:id="rId2"/>
    <p:sldId id="295" r:id="rId3"/>
    <p:sldId id="296" r:id="rId4"/>
    <p:sldId id="297" r:id="rId5"/>
    <p:sldId id="298" r:id="rId6"/>
    <p:sldId id="299" r:id="rId7"/>
    <p:sldId id="300" r:id="rId8"/>
    <p:sldId id="294" r:id="rId9"/>
    <p:sldId id="263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70" r:id="rId18"/>
    <p:sldId id="271" r:id="rId19"/>
    <p:sldId id="284" r:id="rId20"/>
    <p:sldId id="285" r:id="rId21"/>
    <p:sldId id="288" r:id="rId22"/>
    <p:sldId id="286" r:id="rId23"/>
    <p:sldId id="302" r:id="rId24"/>
    <p:sldId id="304" r:id="rId25"/>
    <p:sldId id="301" r:id="rId26"/>
    <p:sldId id="303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9042A-55F9-462A-881F-7914B1EA47E3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60126-0D37-4DC4-99B3-5EA3B768AF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13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FBF8E3-A607-22C6-CED3-033506F44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88FDEB1-56E2-386E-19EF-D393BB8DE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09105F-749E-17C4-4564-8E980B614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BDB57B-C101-9993-C424-E45DF84D8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EE5AE9-53CB-779B-43D5-1D7BD7D6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99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E440FF-DF77-B232-EEA0-6F9632DF6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57DC610-C8D7-389F-9F68-B93027C93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F15440-9B16-3E22-3906-27933955D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0B45F3-8014-2F6C-F258-08664990D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8E1685-C5A6-B184-2228-6CBD1F63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355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9BF4D7C-7DBF-7094-0465-5C4F955778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BE4003-A826-2B01-169F-433DDBC82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3B16CB-3648-94C9-97E6-F5CEB3FB6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52D263-1A61-2FA8-2C30-E96D574AE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C1E0CF-E337-D966-E8A9-85710865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25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05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3E913-168E-3D98-221C-2A6392A8C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A1EDAF-42A7-0746-0E91-3DEF9C553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FD4F07-550A-966D-3864-C8128D7EC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D6B8B1C-0BFD-876B-E2EF-ADFC83695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3B2652-1964-966F-1C94-A892E877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20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8CF72E-9E0B-2D41-31A8-DB1A52B2E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33310F-A458-B593-8BAD-272E3F529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0CCF25-A711-59AF-0C80-9D3880BFD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6B6920-6870-E5D5-DF1D-CE9E935B5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5AEA20-DD56-894A-CDF7-AD63EC3B8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68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B1D597-E68E-A7DE-BC74-F6A3F4E24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772AC1-9607-5270-3653-2F8B0230A0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E4D8902-4572-5E60-BCFD-FD184479C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82B264A-09EF-B74A-581B-1D28D359E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008D04-9537-5275-BD52-7F8BDF9C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2AE1DC7-3021-1A09-1A8F-32BA66798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77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9F3599-4BDF-9A58-0831-0FB4B3897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BC5E3D-B7DF-1E63-CF6E-5B1071AC3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F42A24A-A9BE-B2C0-CD42-826492817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4167F91-6D3B-43AD-863E-EFFC5AB47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D5D2EF0-F4E8-1037-E6FE-B67EE77878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50F07ED-017F-7BB0-F9FD-FBEBA495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17A6246-45F0-EE49-C821-BB7D70421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B93FA87-C95C-0E03-5E00-CC507CEB8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05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2B2DD7-3952-746C-3170-DB5560E4D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DFB7D74-2FEF-09DF-B9AB-11FAD08AE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50CCB47-E883-7BB4-5F12-35369C5B7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BB9EE82-25EE-FAC8-DB76-09AD80BC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04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1D45E18-679D-FD44-D319-DAA909E6D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73C8FC2-7123-C9D3-E05D-9B9C39546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9AD9997-8EC6-F857-4BDB-BFCBC8FC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835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0CFFDC-85D5-8CE0-49B6-AA8B94643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F6271C-A3BA-8E59-EEDA-8A3ACD79E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960D578-C438-190D-91E4-E30DE2E2A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EA6A77-3910-73FC-F622-6FB928D83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3021FE8-0D40-7D35-50F8-F8FFF890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4F14B8-DCE4-300C-5BCC-B4473C72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41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D7E8D-E9E7-293F-0831-A1FE94C1B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C1BDAD5-9A01-7DD6-151B-4DD7FE9BE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F54F741-5F0E-E72D-9342-B9726FB8C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220650-28CE-5E11-D595-BC3BB6765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4F661BE-51DF-0DF9-0477-D09DC941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6C9A49-7C79-F2B5-4CF2-F0A0E91D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27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05F7EC6-D767-0FA5-AD9E-CF223EE1B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36E1E-E8D0-588E-5457-6BC76E0B6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8FFF25-B160-96FF-A695-ED633CB1C4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64D56A-328E-4552-9F07-DB813FC1C975}" type="datetimeFigureOut">
              <a:rPr lang="tr-TR" smtClean="0"/>
              <a:t>21.08.2026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6004BD-8353-0C87-933A-447030C1E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7C0F49-C6A2-2CFC-C7D7-8FDBB4D4E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E3DC1-8700-43E0-9A96-1551B76E91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24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4E93-D85A-2236-86E2-9B0B6F7E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F2A901-6D67-C6E4-94AB-6937E31D8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2884581"/>
          </a:xfrm>
        </p:spPr>
        <p:txBody>
          <a:bodyPr anchor="b">
            <a:normAutofit/>
          </a:bodyPr>
          <a:lstStyle/>
          <a:p>
            <a:r>
              <a:rPr lang="tr-TR" b="1" dirty="0"/>
              <a:t>EMMITANCE MEASUREMENT AND ERROR STUDY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3CEE86-B580-AC0F-A24F-EEB098097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tr-TR" dirty="0"/>
              <a:t>21.08.2026</a:t>
            </a:r>
          </a:p>
          <a:p>
            <a:pPr algn="l"/>
            <a:r>
              <a:rPr lang="tr-TR" dirty="0"/>
              <a:t>Ramazan Tunç</a:t>
            </a:r>
          </a:p>
        </p:txBody>
      </p:sp>
    </p:spTree>
    <p:extLst>
      <p:ext uri="{BB962C8B-B14F-4D97-AF65-F5344CB8AC3E}">
        <p14:creationId xmlns:p14="http://schemas.microsoft.com/office/powerpoint/2010/main" val="1780219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light_point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2729167"/>
            <a:ext cx="11914632" cy="41288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25">
            <a:extLst>
              <a:ext uri="{FF2B5EF4-FFF2-40B4-BE49-F238E27FC236}">
                <a16:creationId xmlns:a16="http://schemas.microsoft.com/office/drawing/2014/main" id="{6979AAF1-5E31-7F80-3122-92C47BAE5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27906"/>
            <a:ext cx="9144000" cy="2238272"/>
          </a:xfrm>
          <a:prstGeom prst="rect">
            <a:avLst/>
          </a:prstGeom>
        </p:spPr>
      </p:pic>
      <p:sp>
        <p:nvSpPr>
          <p:cNvPr id="18" name="Başlık 1">
            <a:extLst>
              <a:ext uri="{FF2B5EF4-FFF2-40B4-BE49-F238E27FC236}">
                <a16:creationId xmlns:a16="http://schemas.microsoft.com/office/drawing/2014/main" id="{0F81DABB-1E63-0288-8C1F-1CA692B37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/>
              <a:t>BEAMLINE</a:t>
            </a:r>
          </a:p>
        </p:txBody>
      </p:sp>
      <p:pic>
        <p:nvPicPr>
          <p:cNvPr id="30" name="Resim 29">
            <a:extLst>
              <a:ext uri="{FF2B5EF4-FFF2-40B4-BE49-F238E27FC236}">
                <a16:creationId xmlns:a16="http://schemas.microsoft.com/office/drawing/2014/main" id="{30380260-ED36-5331-E60A-39F842306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226" y="1027906"/>
            <a:ext cx="869801" cy="71773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926845-D726-09AA-894A-1870BBE94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368" y="365125"/>
            <a:ext cx="10515600" cy="1325563"/>
          </a:xfrm>
        </p:spPr>
        <p:txBody>
          <a:bodyPr/>
          <a:lstStyle/>
          <a:p>
            <a:r>
              <a:rPr lang="tr-TR" dirty="0"/>
              <a:t>HEATMAPS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39C19FE-16ED-9D33-A42D-DC6DD0DAEA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9898"/>
            <a:ext cx="10515600" cy="42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6303F97D-7716-53B8-9F26-450EB86A214E}"/>
              </a:ext>
            </a:extLst>
          </p:cNvPr>
          <p:cNvSpPr txBox="1"/>
          <p:nvPr/>
        </p:nvSpPr>
        <p:spPr>
          <a:xfrm>
            <a:off x="1238864" y="571138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First </a:t>
            </a:r>
            <a:r>
              <a:rPr lang="tr-TR" dirty="0" err="1"/>
              <a:t>Quadrupole</a:t>
            </a:r>
            <a:r>
              <a:rPr lang="tr-TR" dirty="0"/>
              <a:t>: k = -20</a:t>
            </a:r>
            <a:br>
              <a:rPr lang="tr-TR" dirty="0"/>
            </a:br>
            <a:r>
              <a:rPr lang="tr-TR" dirty="0"/>
              <a:t>Second </a:t>
            </a:r>
            <a:r>
              <a:rPr lang="tr-TR" dirty="0" err="1"/>
              <a:t>Quadrupole</a:t>
            </a:r>
            <a:r>
              <a:rPr lang="tr-TR" dirty="0"/>
              <a:t>: k = 22</a:t>
            </a:r>
          </a:p>
        </p:txBody>
      </p:sp>
    </p:spTree>
    <p:extLst>
      <p:ext uri="{BB962C8B-B14F-4D97-AF65-F5344CB8AC3E}">
        <p14:creationId xmlns:p14="http://schemas.microsoft.com/office/powerpoint/2010/main" val="4012728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51F395D-DFFD-CF1F-C3A7-C8CB4F52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E262A-12E5-4AB8-AF97-C5D5B9E5A36A}" type="slidenum">
              <a:rPr lang="tr-TR" smtClean="0"/>
              <a:t>19</a:t>
            </a:fld>
            <a:endParaRPr lang="tr-TR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17478E65-19E4-D1D4-8BF7-4678B7EB9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BEAM FILES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6" descr="çizgi, öykü gelişim çizgisi; kumpas; grafiğini çıkarma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2F8E48C-19FF-937F-E442-5A76F5B8D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3650"/>
            <a:ext cx="8534400" cy="2345489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385CCC8A-6312-543F-77C6-0C57542FA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2511"/>
            <a:ext cx="8534400" cy="234548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B446535-1205-8DE5-F063-5EC61BB81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290" y="5456218"/>
            <a:ext cx="2743200" cy="140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28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EF7-475E-968D-D3F1-36884ABC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B81741-A7A5-EBE7-839B-5DABF5D86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297"/>
            <a:ext cx="10515600" cy="1325563"/>
          </a:xfrm>
        </p:spPr>
        <p:txBody>
          <a:bodyPr/>
          <a:lstStyle/>
          <a:p>
            <a:r>
              <a:rPr lang="tr-TR" b="1" dirty="0"/>
              <a:t>WHAT IS A BEAM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831294-DC5E-EB78-CBA2-E7816B443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266"/>
            <a:ext cx="10515600" cy="392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 beam is a collection of particles traveling together.</a:t>
            </a:r>
          </a:p>
        </p:txBody>
      </p: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E0E6B4B4-30DC-D3EF-D507-23681D7427AF}"/>
              </a:ext>
            </a:extLst>
          </p:cNvPr>
          <p:cNvSpPr txBox="1"/>
          <p:nvPr/>
        </p:nvSpPr>
        <p:spPr>
          <a:xfrm>
            <a:off x="838200" y="1544115"/>
            <a:ext cx="830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motion</a:t>
            </a:r>
            <a:r>
              <a:rPr lang="tr-TR" dirty="0"/>
              <a:t> of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particle</a:t>
            </a:r>
            <a:r>
              <a:rPr lang="tr-TR" dirty="0"/>
              <a:t> is </a:t>
            </a:r>
            <a:r>
              <a:rPr lang="tr-TR" dirty="0" err="1"/>
              <a:t>described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reference </a:t>
            </a:r>
            <a:r>
              <a:rPr lang="tr-TR" dirty="0" err="1"/>
              <a:t>particle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particle</a:t>
            </a:r>
            <a:r>
              <a:rPr lang="tr-TR" dirty="0"/>
              <a:t> can be </a:t>
            </a:r>
            <a:r>
              <a:rPr lang="tr-TR" dirty="0" err="1"/>
              <a:t>described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/>
              <a:t>six-dimensional</a:t>
            </a:r>
            <a:r>
              <a:rPr lang="tr-TR" dirty="0"/>
              <a:t> </a:t>
            </a:r>
            <a:r>
              <a:rPr lang="tr-TR" dirty="0" err="1"/>
              <a:t>phase-space</a:t>
            </a:r>
            <a:r>
              <a:rPr lang="tr-TR" dirty="0"/>
              <a:t> </a:t>
            </a:r>
            <a:r>
              <a:rPr lang="tr-TR" dirty="0" err="1"/>
              <a:t>vector</a:t>
            </a:r>
            <a:endParaRPr lang="tr-TR" dirty="0"/>
          </a:p>
        </p:txBody>
      </p:sp>
      <p:pic>
        <p:nvPicPr>
          <p:cNvPr id="48" name="Resim 47">
            <a:extLst>
              <a:ext uri="{FF2B5EF4-FFF2-40B4-BE49-F238E27FC236}">
                <a16:creationId xmlns:a16="http://schemas.microsoft.com/office/drawing/2014/main" id="{FE812FCE-1AD9-1266-BB35-8904D26CC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43" y="2279105"/>
            <a:ext cx="1238423" cy="1867161"/>
          </a:xfrm>
          <a:prstGeom prst="rect">
            <a:avLst/>
          </a:prstGeom>
        </p:spPr>
      </p:pic>
      <p:pic>
        <p:nvPicPr>
          <p:cNvPr id="50" name="Resim 49">
            <a:extLst>
              <a:ext uri="{FF2B5EF4-FFF2-40B4-BE49-F238E27FC236}">
                <a16:creationId xmlns:a16="http://schemas.microsoft.com/office/drawing/2014/main" id="{48D13773-7203-EE1E-8C53-E9AF7C00B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888" y="2694943"/>
            <a:ext cx="2905530" cy="1133633"/>
          </a:xfrm>
          <a:prstGeom prst="rect">
            <a:avLst/>
          </a:prstGeom>
        </p:spPr>
      </p:pic>
      <p:pic>
        <p:nvPicPr>
          <p:cNvPr id="54" name="Resim 53">
            <a:extLst>
              <a:ext uri="{FF2B5EF4-FFF2-40B4-BE49-F238E27FC236}">
                <a16:creationId xmlns:a16="http://schemas.microsoft.com/office/drawing/2014/main" id="{39F5A80D-2E29-806B-4988-B26D3DD6A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85" y="4428357"/>
            <a:ext cx="4715533" cy="638264"/>
          </a:xfrm>
          <a:prstGeom prst="rect">
            <a:avLst/>
          </a:prstGeom>
        </p:spPr>
      </p:pic>
      <p:pic>
        <p:nvPicPr>
          <p:cNvPr id="56" name="Resim 55">
            <a:extLst>
              <a:ext uri="{FF2B5EF4-FFF2-40B4-BE49-F238E27FC236}">
                <a16:creationId xmlns:a16="http://schemas.microsoft.com/office/drawing/2014/main" id="{9E5368F4-8F54-7371-E9FB-BF1D09B3F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43" y="5359842"/>
            <a:ext cx="1162212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76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DC2E7D-8F94-BF6A-53FA-94EF03AED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E262A-12E5-4AB8-AF97-C5D5B9E5A36A}" type="slidenum">
              <a:rPr lang="tr-TR" smtClean="0"/>
              <a:t>20</a:t>
            </a:fld>
            <a:endParaRPr lang="tr-TR"/>
          </a:p>
        </p:txBody>
      </p:sp>
      <p:pic>
        <p:nvPicPr>
          <p:cNvPr id="5" name="Resim 4" descr="çizgi, öykü gelişim çizgisi; kumpas; grafiğini çıkarma, metin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3B98C33-6450-3B5E-46F1-9D9DA0F00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0" y="4795099"/>
            <a:ext cx="7506166" cy="2062901"/>
          </a:xfrm>
          <a:prstGeom prst="rect">
            <a:avLst/>
          </a:prstGeom>
        </p:spPr>
      </p:pic>
      <p:pic>
        <p:nvPicPr>
          <p:cNvPr id="6" name="Resim 5" descr="çizgi, öykü gelişim çizgisi; kumpas; grafiğini çıkarma, diyagram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D5A398E-CA17-25E1-8601-4A15665F9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5537"/>
            <a:ext cx="7506166" cy="2062901"/>
          </a:xfrm>
          <a:prstGeom prst="rect">
            <a:avLst/>
          </a:prstGeom>
        </p:spPr>
      </p:pic>
      <p:pic>
        <p:nvPicPr>
          <p:cNvPr id="7" name="Resim 6" descr="çizgi, öykü gelişim çizgisi; kumpas; grafiğini çıkarma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2600850-4486-DEDD-A004-A6B7A47D2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0" y="0"/>
            <a:ext cx="7506166" cy="206290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E67BEFA-0A39-E221-7121-11217017F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290" y="5456218"/>
            <a:ext cx="2743200" cy="140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056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937E432E-7FF9-4098-25DC-419DBBDF1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792147"/>
              </p:ext>
            </p:extLst>
          </p:nvPr>
        </p:nvGraphicFramePr>
        <p:xfrm>
          <a:off x="2" y="1602082"/>
          <a:ext cx="12191998" cy="49105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43582">
                  <a:extLst>
                    <a:ext uri="{9D8B030D-6E8A-4147-A177-3AD203B41FA5}">
                      <a16:colId xmlns:a16="http://schemas.microsoft.com/office/drawing/2014/main" val="1461571911"/>
                    </a:ext>
                  </a:extLst>
                </a:gridCol>
                <a:gridCol w="632110">
                  <a:extLst>
                    <a:ext uri="{9D8B030D-6E8A-4147-A177-3AD203B41FA5}">
                      <a16:colId xmlns:a16="http://schemas.microsoft.com/office/drawing/2014/main" val="3641553991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1624897470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996663559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1610023912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5903670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701616820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146386590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1536334605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309035494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30136719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3063496269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1688609856"/>
                    </a:ext>
                  </a:extLst>
                </a:gridCol>
              </a:tblGrid>
              <a:tr h="172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Energy / Charge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X emit [mm mrad]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X emit error [%]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X alpha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X alpha error [%]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X beta [m]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X beta error [%]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Y emit [mm mrad]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Y emit error [%]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Y alpha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Y alpha error [%]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Y beta [m]</a:t>
                      </a:r>
                    </a:p>
                  </a:txBody>
                  <a:tcPr marL="13266" marR="13266" marT="6633" marB="6633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Y beta error [%]</a:t>
                      </a:r>
                    </a:p>
                  </a:txBody>
                  <a:tcPr marL="13266" marR="13266" marT="6633" marB="6633" anchor="ctr"/>
                </a:tc>
                <a:extLst>
                  <a:ext uri="{0D108BD9-81ED-4DB2-BD59-A6C34878D82A}">
                    <a16:rowId xmlns:a16="http://schemas.microsoft.com/office/drawing/2014/main" val="2430320321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dirty="0"/>
                        <a:t>8.37 </a:t>
                      </a:r>
                      <a:r>
                        <a:rPr lang="tr-TR" sz="900" dirty="0" err="1"/>
                        <a:t>MeV</a:t>
                      </a:r>
                      <a:r>
                        <a:rPr lang="tr-TR" sz="900" dirty="0"/>
                        <a:t> - Reference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0.582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-1.901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4.305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0.608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4.798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043669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8.37 MeV - 0 pC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0.582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-1.901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4.305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0.608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-2.100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4.798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254701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dirty="0"/>
                        <a:t>8.37 </a:t>
                      </a:r>
                      <a:r>
                        <a:rPr lang="tr-TR" sz="900" dirty="0" err="1"/>
                        <a:t>MeV</a:t>
                      </a:r>
                      <a:r>
                        <a:rPr lang="tr-TR" sz="900" dirty="0"/>
                        <a:t> - 25 </a:t>
                      </a:r>
                      <a:r>
                        <a:rPr lang="tr-TR" sz="900" dirty="0" err="1"/>
                        <a:t>pC</a:t>
                      </a:r>
                      <a:endParaRPr lang="tr-TR" sz="900" dirty="0"/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0.630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8.106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-1.784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-6.155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3.938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-8.520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0.631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3.809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-2.042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-2.766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4.605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-4.024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334270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8.37 MeV - 50 pC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0.674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15.777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-1.689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-11.162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3.637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-15.528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0.653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7.468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-1.990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-5.208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4.431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-7.638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713277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8.37 MeV - 75 pC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0.717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23.059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-1.610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-15.320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3.383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-21.410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0.675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10.990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-1.945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-7.378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4.275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-10.905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46458"/>
                  </a:ext>
                </a:extLst>
              </a:tr>
              <a:tr h="172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8.37 </a:t>
                      </a:r>
                      <a:r>
                        <a:rPr lang="tr-TR" sz="900" b="1" dirty="0" err="1">
                          <a:solidFill>
                            <a:srgbClr val="FF0000"/>
                          </a:solidFill>
                        </a:rPr>
                        <a:t>MeV</a:t>
                      </a: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 - 100 </a:t>
                      </a:r>
                      <a:r>
                        <a:rPr lang="tr-TR" sz="900" b="1" dirty="0" err="1">
                          <a:solidFill>
                            <a:srgbClr val="FF0000"/>
                          </a:solidFill>
                        </a:rPr>
                        <a:t>pC</a:t>
                      </a:r>
                      <a:endParaRPr lang="tr-TR" sz="900" b="1" dirty="0">
                        <a:solidFill>
                          <a:srgbClr val="FF0000"/>
                        </a:solidFill>
                      </a:endParaRP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0.757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>
                          <a:solidFill>
                            <a:srgbClr val="FF0000"/>
                          </a:solidFill>
                        </a:rPr>
                        <a:t>30.047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-1.543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-18.868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3.166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-26.462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>
                          <a:solidFill>
                            <a:srgbClr val="FF0000"/>
                          </a:solidFill>
                        </a:rPr>
                        <a:t>0.695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>
                          <a:solidFill>
                            <a:srgbClr val="FF0000"/>
                          </a:solidFill>
                        </a:rPr>
                        <a:t>14.391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>
                          <a:solidFill>
                            <a:srgbClr val="FF0000"/>
                          </a:solidFill>
                        </a:rPr>
                        <a:t>-1.904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>
                          <a:solidFill>
                            <a:srgbClr val="FF0000"/>
                          </a:solidFill>
                        </a:rPr>
                        <a:t>-9.323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>
                          <a:solidFill>
                            <a:srgbClr val="FF0000"/>
                          </a:solidFill>
                        </a:rPr>
                        <a:t>4.132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b="1" dirty="0">
                          <a:solidFill>
                            <a:srgbClr val="FF0000"/>
                          </a:solidFill>
                        </a:rPr>
                        <a:t>-13.883</a:t>
                      </a:r>
                    </a:p>
                  </a:txBody>
                  <a:tcPr marL="13266" marR="13266" marT="6633" marB="6633" anchor="ctr">
                    <a:solidFill>
                      <a:srgbClr val="FF9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320476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dirty="0"/>
                        <a:t>11.79 </a:t>
                      </a:r>
                      <a:r>
                        <a:rPr lang="tr-TR" sz="900" dirty="0" err="1"/>
                        <a:t>MeV</a:t>
                      </a:r>
                      <a:r>
                        <a:rPr lang="tr-TR" sz="900" dirty="0"/>
                        <a:t> - Reference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0.421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-1.972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4.371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0.439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-2.178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4.871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065918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11.79 MeV - 0 pC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0.421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-1.972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4.371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0.439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-2.178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4.871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953138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11.79 MeV - 25 pC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0.439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4.380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-1.903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-3.480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4.163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-4.746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0.448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2.011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-2.146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-1.497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4.765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-2.158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137356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11.79 MeV - 50 pC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0.457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8.630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-1.842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-6.579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3.977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-8.999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0.456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3.980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-2.115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-2.898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4.666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-4.196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84241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11.79 MeV - 75 pC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0.474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12.760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-1.787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-9.361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3.810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-12.837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0.465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5.910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-2.087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-4.213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4.572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-6.124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561033"/>
                  </a:ext>
                </a:extLst>
              </a:tr>
              <a:tr h="172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11.79 MeV - 100 pC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0.491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16.775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-1.738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-11.871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3.657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-16.319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0.473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7.804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-2.060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-5.450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4.483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-7.952</a:t>
                      </a:r>
                    </a:p>
                  </a:txBody>
                  <a:tcPr marL="13266" marR="13266" marT="6633" marB="6633" anchor="ctr">
                    <a:solidFill>
                      <a:srgbClr val="FFF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077935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dirty="0"/>
                        <a:t>13.37 </a:t>
                      </a:r>
                      <a:r>
                        <a:rPr lang="tr-TR" sz="900" dirty="0" err="1"/>
                        <a:t>MeV</a:t>
                      </a:r>
                      <a:r>
                        <a:rPr lang="tr-TR" sz="900" dirty="0"/>
                        <a:t> - Reference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0.373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-1.949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4.326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0.389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-2.151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4.819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876891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13.37 MeV - 0 pC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0.373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-1.949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4.326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0.389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-2.151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4.819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396954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13.37 MeV - 25 pC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0.386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3.420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-1.895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-2.726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4.163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-3.748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0.395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1.569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-2.126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-1.164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4.738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-1.694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803710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13.37 MeV - 50 pC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0.398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6.757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-1.847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-5.213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4.015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-7.185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0.401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3.113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-2.102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-2.269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4.660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-3.314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819340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13.37 MeV - 75 pC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0.410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10.023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-1.802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-7.496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3.878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-10.353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0.407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4.633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-2.080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-3.319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4.585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-4.864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422885"/>
                  </a:ext>
                </a:extLst>
              </a:tr>
              <a:tr h="172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13.37 MeV - 100 pC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0.422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13.223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-1.761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-9.604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3.751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-13.286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0.413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6.131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-2.058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-4.320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4.513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-6.351</a:t>
                      </a:r>
                    </a:p>
                  </a:txBody>
                  <a:tcPr marL="13266" marR="13266" marT="6633" marB="6633" anchor="ctr"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120371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dirty="0"/>
                        <a:t>16.03 </a:t>
                      </a:r>
                      <a:r>
                        <a:rPr lang="tr-TR" sz="900" dirty="0" err="1"/>
                        <a:t>MeV</a:t>
                      </a:r>
                      <a:r>
                        <a:rPr lang="tr-TR" sz="900" dirty="0"/>
                        <a:t> - Reference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0.313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-1.872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4.194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0.327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-2.063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4.670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233809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16.03 MeV - 0 pC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0.313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-1.872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4.194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0.327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-2.063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4.670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085830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16.03 MeV - 25 pC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0.320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2.340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-1.837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-1.851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4.084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-2.612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0.330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1.082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-2.046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-0.787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4.615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-1.179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32659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16.03 MeV - 50 pC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0.327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4.641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-1.805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-3.587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3.981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-5.072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0.334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2.152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-2.031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-1.546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4.562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-2.322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958666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16.03 MeV - 75 pC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0.334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6.909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-1.774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-5.224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3.883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-7.396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0.337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3.211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-2.016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-2.279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4.510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-3.431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331237"/>
                  </a:ext>
                </a:extLst>
              </a:tr>
              <a:tr h="172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16.03 MeV - 100 pC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0.341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9.142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-1.745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-6.767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3.791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-9.594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0.340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4.259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-2.001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-2.987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4.459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-4.508</a:t>
                      </a:r>
                    </a:p>
                  </a:txBody>
                  <a:tcPr marL="13266" marR="13266" marT="6633" marB="663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56217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 dirty="0"/>
                        <a:t>18.37 </a:t>
                      </a:r>
                      <a:r>
                        <a:rPr lang="tr-TR" sz="900" dirty="0" err="1"/>
                        <a:t>MeV</a:t>
                      </a:r>
                      <a:r>
                        <a:rPr lang="tr-TR" sz="900" dirty="0"/>
                        <a:t> - Reference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0.274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-1.785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4.043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0.286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-1.962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4.499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---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176605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18.37 MeV - 0 pC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0.274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-1.785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4.043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0.286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-0.000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-1.962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4.499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0.000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354317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18.37 MeV - 25 pC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0.279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1.715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-1.761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-1.333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3.964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-1.946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0.288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0.802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-1.950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-0.567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4.460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-0.882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915173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18.37 MeV - 50 pC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0.283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3.410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-1.738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-2.605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3.889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-3.807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0.291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1.597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-1.940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-1.119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4.421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-1.743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780282"/>
                  </a:ext>
                </a:extLst>
              </a:tr>
              <a:tr h="1326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18.37 MeV - 75 pC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0.288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5.085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-1.717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-3.821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3.817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-5.591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0.293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2.387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-1.929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-1.656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4.383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-2.585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065211"/>
                  </a:ext>
                </a:extLst>
              </a:tr>
              <a:tr h="172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900"/>
                        <a:t>18.37 MeV - 100 pC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0.293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6.742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-1.696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-4.985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3.748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-7.302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0.295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/>
                        <a:t>3.170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-1.919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-2.180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4.346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tr-TR" sz="900" dirty="0"/>
                        <a:t>-3.409</a:t>
                      </a:r>
                    </a:p>
                  </a:txBody>
                  <a:tcPr marL="13266" marR="13266" marT="6633" marB="6633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8605011"/>
                  </a:ext>
                </a:extLst>
              </a:tr>
            </a:tbl>
          </a:graphicData>
        </a:graphic>
      </p:graphicFrame>
      <p:sp>
        <p:nvSpPr>
          <p:cNvPr id="6" name="Başlık 1">
            <a:extLst>
              <a:ext uri="{FF2B5EF4-FFF2-40B4-BE49-F238E27FC236}">
                <a16:creationId xmlns:a16="http://schemas.microsoft.com/office/drawing/2014/main" id="{4CAF7AE3-320A-711B-567E-36D91075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297"/>
            <a:ext cx="10515600" cy="1325563"/>
          </a:xfrm>
        </p:spPr>
        <p:txBody>
          <a:bodyPr/>
          <a:lstStyle/>
          <a:p>
            <a:r>
              <a:rPr lang="tr-TR" b="1" dirty="0"/>
              <a:t>RESULTS OF DIFFERENT BEAMS</a:t>
            </a:r>
          </a:p>
        </p:txBody>
      </p:sp>
    </p:spTree>
    <p:extLst>
      <p:ext uri="{BB962C8B-B14F-4D97-AF65-F5344CB8AC3E}">
        <p14:creationId xmlns:p14="http://schemas.microsoft.com/office/powerpoint/2010/main" val="1198666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00C70F-0696-B407-0B1D-C400CC23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ERROR STUDY OF DIFFERENT BEAMS</a:t>
            </a:r>
          </a:p>
        </p:txBody>
      </p:sp>
      <p:pic>
        <p:nvPicPr>
          <p:cNvPr id="6" name="İçerik Yer Tutucusu 5" descr="çizgi, diyagram, metin, öykü gelişim çizgisi; kumpas; grafiğini çıkarm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5BE47E9-9B0C-5B88-306F-28E21B700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48" y="1397784"/>
            <a:ext cx="9382441" cy="4351338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40B5F8F-D1F0-4BEE-A169-6C8DE208C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E262A-12E5-4AB8-AF97-C5D5B9E5A36A}" type="slidenum">
              <a:rPr lang="tr-TR" smtClean="0"/>
              <a:t>22</a:t>
            </a:fld>
            <a:endParaRPr lang="tr-T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163C5A4-793E-6A69-76CB-CCCAA5E40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290" y="5456218"/>
            <a:ext cx="2743200" cy="140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519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D60C8-DD10-6323-1583-D98F7B631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02D41F-5378-F8DD-3637-274737C1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Positioning</a:t>
            </a:r>
            <a:r>
              <a:rPr lang="tr-TR" dirty="0"/>
              <a:t> </a:t>
            </a:r>
            <a:r>
              <a:rPr lang="tr-TR" dirty="0" err="1"/>
              <a:t>Error</a:t>
            </a:r>
            <a:r>
              <a:rPr lang="tr-TR" dirty="0"/>
              <a:t> </a:t>
            </a:r>
            <a:r>
              <a:rPr lang="tr-TR" dirty="0" err="1"/>
              <a:t>Study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D94D07E-12A6-58B5-FBF2-DD4DFA966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0" y="1411365"/>
            <a:ext cx="7169050" cy="4873359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FA13182E-7966-2EB1-103A-B5E6E278A798}"/>
              </a:ext>
            </a:extLst>
          </p:cNvPr>
          <p:cNvSpPr txBox="1"/>
          <p:nvPr/>
        </p:nvSpPr>
        <p:spPr>
          <a:xfrm>
            <a:off x="7885470" y="2831294"/>
            <a:ext cx="43065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Uniform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Q1/Q2 </a:t>
            </a:r>
            <a:r>
              <a:rPr lang="tr-TR" dirty="0" err="1"/>
              <a:t>position</a:t>
            </a:r>
            <a:r>
              <a:rPr lang="tr-TR" dirty="0"/>
              <a:t> </a:t>
            </a:r>
            <a:r>
              <a:rPr lang="tr-TR" dirty="0" err="1"/>
              <a:t>error</a:t>
            </a:r>
            <a:r>
              <a:rPr lang="tr-TR" dirty="0"/>
              <a:t>: ±5 </a:t>
            </a:r>
            <a:r>
              <a:rPr lang="tr-TR" dirty="0" err="1"/>
              <a:t>to</a:t>
            </a:r>
            <a:r>
              <a:rPr lang="tr-TR" dirty="0"/>
              <a:t> ±30 µm </a:t>
            </a:r>
          </a:p>
          <a:p>
            <a:endParaRPr lang="tr-TR" dirty="0"/>
          </a:p>
          <a:p>
            <a:r>
              <a:rPr lang="tr-TR" dirty="0" err="1"/>
              <a:t>Screen</a:t>
            </a:r>
            <a:r>
              <a:rPr lang="tr-TR" dirty="0"/>
              <a:t> </a:t>
            </a:r>
            <a:r>
              <a:rPr lang="tr-TR" dirty="0" err="1"/>
              <a:t>position</a:t>
            </a:r>
            <a:r>
              <a:rPr lang="tr-TR" dirty="0"/>
              <a:t> </a:t>
            </a:r>
            <a:r>
              <a:rPr lang="tr-TR" dirty="0" err="1"/>
              <a:t>error</a:t>
            </a:r>
            <a:r>
              <a:rPr lang="tr-TR" dirty="0"/>
              <a:t>: ±0.125 </a:t>
            </a:r>
            <a:r>
              <a:rPr lang="tr-TR" dirty="0" err="1"/>
              <a:t>to</a:t>
            </a:r>
            <a:r>
              <a:rPr lang="tr-TR" dirty="0"/>
              <a:t> ±0.75 mm</a:t>
            </a:r>
          </a:p>
        </p:txBody>
      </p:sp>
    </p:spTree>
    <p:extLst>
      <p:ext uri="{BB962C8B-B14F-4D97-AF65-F5344CB8AC3E}">
        <p14:creationId xmlns:p14="http://schemas.microsoft.com/office/powerpoint/2010/main" val="1837593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1A98C-175E-2A6C-F5F7-43C193118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63E955-C7DF-F074-7F35-4A64BACA3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Quadrupole</a:t>
            </a:r>
            <a:r>
              <a:rPr lang="tr-TR" dirty="0"/>
              <a:t> </a:t>
            </a:r>
            <a:r>
              <a:rPr lang="tr-TR" dirty="0" err="1"/>
              <a:t>Strength</a:t>
            </a:r>
            <a:r>
              <a:rPr lang="tr-TR" dirty="0"/>
              <a:t> </a:t>
            </a:r>
            <a:r>
              <a:rPr lang="tr-TR" dirty="0" err="1"/>
              <a:t>Error</a:t>
            </a:r>
            <a:r>
              <a:rPr lang="tr-TR" dirty="0"/>
              <a:t> </a:t>
            </a:r>
            <a:r>
              <a:rPr lang="tr-TR" dirty="0" err="1"/>
              <a:t>Study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CC26972-26C6-11E8-7240-37548578C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1351"/>
            <a:ext cx="7066935" cy="480394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B8A04BF-5648-3F06-5E16-500A443A84F2}"/>
              </a:ext>
            </a:extLst>
          </p:cNvPr>
          <p:cNvSpPr txBox="1"/>
          <p:nvPr/>
        </p:nvSpPr>
        <p:spPr>
          <a:xfrm>
            <a:off x="7905135" y="2880455"/>
            <a:ext cx="36084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Uniform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 err="1"/>
              <a:t>Independent</a:t>
            </a:r>
            <a:r>
              <a:rPr lang="tr-TR" dirty="0"/>
              <a:t> </a:t>
            </a:r>
            <a:r>
              <a:rPr lang="tr-TR" dirty="0" err="1"/>
              <a:t>errors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Q1 </a:t>
            </a:r>
            <a:r>
              <a:rPr lang="tr-TR" dirty="0" err="1"/>
              <a:t>and</a:t>
            </a:r>
            <a:r>
              <a:rPr lang="tr-TR" dirty="0"/>
              <a:t> Q2 </a:t>
            </a:r>
          </a:p>
          <a:p>
            <a:endParaRPr lang="tr-TR" dirty="0"/>
          </a:p>
          <a:p>
            <a:r>
              <a:rPr lang="tr-TR" dirty="0" err="1"/>
              <a:t>Error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: ±0.2% </a:t>
            </a:r>
            <a:r>
              <a:rPr lang="tr-TR" dirty="0" err="1"/>
              <a:t>to</a:t>
            </a:r>
            <a:r>
              <a:rPr lang="tr-TR" dirty="0"/>
              <a:t> ±1.6%</a:t>
            </a:r>
          </a:p>
        </p:txBody>
      </p:sp>
    </p:spTree>
    <p:extLst>
      <p:ext uri="{BB962C8B-B14F-4D97-AF65-F5344CB8AC3E}">
        <p14:creationId xmlns:p14="http://schemas.microsoft.com/office/powerpoint/2010/main" val="3141578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085E6F-DFF0-E670-3BBD-C9990C789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Beam Size Error Study</a:t>
            </a:r>
            <a:endParaRPr lang="tr-TR" dirty="0"/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22788F15-8ED2-3313-4821-D24F57477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57209"/>
            <a:ext cx="6644148" cy="4516542"/>
          </a:xfrm>
          <a:prstGeom prst="rect">
            <a:avLst/>
          </a:prstGeom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id="{654B4652-2B1D-F032-B856-8F5D798761A6}"/>
              </a:ext>
            </a:extLst>
          </p:cNvPr>
          <p:cNvSpPr txBox="1"/>
          <p:nvPr/>
        </p:nvSpPr>
        <p:spPr>
          <a:xfrm>
            <a:off x="7511846" y="2899123"/>
            <a:ext cx="41590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Gaussian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beam</a:t>
            </a:r>
            <a:r>
              <a:rPr lang="tr-TR" dirty="0"/>
              <a:t> size, </a:t>
            </a:r>
          </a:p>
          <a:p>
            <a:endParaRPr lang="tr-TR" dirty="0"/>
          </a:p>
          <a:p>
            <a:r>
              <a:rPr lang="tr-TR" dirty="0"/>
              <a:t>σ </a:t>
            </a:r>
            <a:r>
              <a:rPr lang="tr-TR" dirty="0" err="1"/>
              <a:t>Error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: 1% </a:t>
            </a:r>
            <a:r>
              <a:rPr lang="tr-TR" dirty="0" err="1"/>
              <a:t>to</a:t>
            </a:r>
            <a:r>
              <a:rPr lang="tr-TR" dirty="0"/>
              <a:t> 5%</a:t>
            </a:r>
          </a:p>
        </p:txBody>
      </p:sp>
    </p:spTree>
    <p:extLst>
      <p:ext uri="{BB962C8B-B14F-4D97-AF65-F5344CB8AC3E}">
        <p14:creationId xmlns:p14="http://schemas.microsoft.com/office/powerpoint/2010/main" val="4192905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DBE54-C26F-1294-035C-75C135AF9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C80607-8C01-7E77-B61D-9B5604D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Combined</a:t>
            </a:r>
            <a:r>
              <a:rPr lang="tr-TR" dirty="0"/>
              <a:t> </a:t>
            </a:r>
            <a:r>
              <a:rPr lang="tr-TR" dirty="0" err="1"/>
              <a:t>Error</a:t>
            </a:r>
            <a:r>
              <a:rPr lang="tr-TR" dirty="0"/>
              <a:t> </a:t>
            </a:r>
            <a:r>
              <a:rPr lang="tr-TR" dirty="0" err="1"/>
              <a:t>Study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ADB72BC-2B8C-63E2-5805-5D098762B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04" y="1431030"/>
            <a:ext cx="7076628" cy="481053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125C08C-E636-DEBC-E419-A9539BA6981C}"/>
              </a:ext>
            </a:extLst>
          </p:cNvPr>
          <p:cNvSpPr txBox="1"/>
          <p:nvPr/>
        </p:nvSpPr>
        <p:spPr>
          <a:xfrm>
            <a:off x="7629833" y="2756593"/>
            <a:ext cx="42377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All error sources applied simultaneously</a:t>
            </a:r>
            <a:endParaRPr lang="tr-TR" dirty="0"/>
          </a:p>
          <a:p>
            <a:endParaRPr lang="tr-TR" dirty="0"/>
          </a:p>
          <a:p>
            <a:r>
              <a:rPr lang="en-US" dirty="0"/>
              <a:t>Beam size: 0.5–1.5% </a:t>
            </a:r>
            <a:endParaRPr lang="tr-TR" dirty="0"/>
          </a:p>
          <a:p>
            <a:endParaRPr lang="tr-TR" dirty="0"/>
          </a:p>
          <a:p>
            <a:r>
              <a:rPr lang="en-US" dirty="0" err="1"/>
              <a:t>GaussianQuadrupole</a:t>
            </a:r>
            <a:r>
              <a:rPr lang="en-US" dirty="0"/>
              <a:t> k: ±0.5–±1.5% </a:t>
            </a:r>
            <a:endParaRPr lang="tr-TR" dirty="0"/>
          </a:p>
          <a:p>
            <a:endParaRPr lang="tr-TR" dirty="0"/>
          </a:p>
          <a:p>
            <a:r>
              <a:rPr lang="en-US" dirty="0"/>
              <a:t>UniformQ1/Q2 position: ±10–±30 µm</a:t>
            </a:r>
            <a:endParaRPr lang="tr-TR" dirty="0"/>
          </a:p>
          <a:p>
            <a:endParaRPr lang="tr-TR" dirty="0"/>
          </a:p>
          <a:p>
            <a:r>
              <a:rPr lang="en-US" dirty="0"/>
              <a:t>Screen position: ±0.25–±0.75 mm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5949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A04FF7-61EC-62BF-C331-C1E8C853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Beam</a:t>
            </a:r>
            <a:r>
              <a:rPr lang="tr-TR" b="1" dirty="0"/>
              <a:t> Transport</a:t>
            </a:r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BA3B5276-800B-54A2-AE42-E4422B6919B3}"/>
              </a:ext>
            </a:extLst>
          </p:cNvPr>
          <p:cNvCxnSpPr>
            <a:cxnSpLocks/>
          </p:cNvCxnSpPr>
          <p:nvPr/>
        </p:nvCxnSpPr>
        <p:spPr>
          <a:xfrm>
            <a:off x="963561" y="3293805"/>
            <a:ext cx="9930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36AF3C1D-F455-1DA3-D73C-F73199BCFF5A}"/>
              </a:ext>
            </a:extLst>
          </p:cNvPr>
          <p:cNvCxnSpPr>
            <a:cxnSpLocks/>
          </p:cNvCxnSpPr>
          <p:nvPr/>
        </p:nvCxnSpPr>
        <p:spPr>
          <a:xfrm>
            <a:off x="2684207" y="3293805"/>
            <a:ext cx="23941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Dikdörtgen 7">
            <a:extLst>
              <a:ext uri="{FF2B5EF4-FFF2-40B4-BE49-F238E27FC236}">
                <a16:creationId xmlns:a16="http://schemas.microsoft.com/office/drawing/2014/main" id="{479D12AE-106E-2810-B563-D8AFF21AE6FD}"/>
              </a:ext>
            </a:extLst>
          </p:cNvPr>
          <p:cNvSpPr/>
          <p:nvPr/>
        </p:nvSpPr>
        <p:spPr>
          <a:xfrm>
            <a:off x="1956618" y="2989005"/>
            <a:ext cx="727589" cy="5899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4D2CFBAD-7CA9-593C-E993-B832E16E8530}"/>
              </a:ext>
            </a:extLst>
          </p:cNvPr>
          <p:cNvCxnSpPr>
            <a:cxnSpLocks/>
          </p:cNvCxnSpPr>
          <p:nvPr/>
        </p:nvCxnSpPr>
        <p:spPr>
          <a:xfrm>
            <a:off x="963561" y="4808432"/>
            <a:ext cx="9930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F7D67FC6-A7C0-416F-B2CF-E2159EA7E69D}"/>
              </a:ext>
            </a:extLst>
          </p:cNvPr>
          <p:cNvCxnSpPr>
            <a:cxnSpLocks/>
          </p:cNvCxnSpPr>
          <p:nvPr/>
        </p:nvCxnSpPr>
        <p:spPr>
          <a:xfrm>
            <a:off x="4085302" y="4808432"/>
            <a:ext cx="9930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1B0A4E5-5709-577C-A9E5-A3FA9DC04FC6}"/>
              </a:ext>
            </a:extLst>
          </p:cNvPr>
          <p:cNvSpPr/>
          <p:nvPr/>
        </p:nvSpPr>
        <p:spPr>
          <a:xfrm>
            <a:off x="1956619" y="4503632"/>
            <a:ext cx="727588" cy="5899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18B4851-9611-B347-66F3-3CF634A8F169}"/>
              </a:ext>
            </a:extLst>
          </p:cNvPr>
          <p:cNvSpPr/>
          <p:nvPr/>
        </p:nvSpPr>
        <p:spPr>
          <a:xfrm>
            <a:off x="2684207" y="4503632"/>
            <a:ext cx="727588" cy="58993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5FA07AB-1484-84D3-7B2D-857B95886A80}"/>
              </a:ext>
            </a:extLst>
          </p:cNvPr>
          <p:cNvSpPr/>
          <p:nvPr/>
        </p:nvSpPr>
        <p:spPr>
          <a:xfrm>
            <a:off x="3357714" y="4503632"/>
            <a:ext cx="727588" cy="58993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00B29B-AF61-8FBC-7AF4-588B6098D456}"/>
              </a:ext>
            </a:extLst>
          </p:cNvPr>
          <p:cNvSpPr txBox="1"/>
          <p:nvPr/>
        </p:nvSpPr>
        <p:spPr>
          <a:xfrm>
            <a:off x="2104104" y="4623766"/>
            <a:ext cx="1981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 A            B            C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7689962A-7458-7828-EBF0-72C7E8CD8784}"/>
              </a:ext>
            </a:extLst>
          </p:cNvPr>
          <p:cNvSpPr txBox="1"/>
          <p:nvPr/>
        </p:nvSpPr>
        <p:spPr>
          <a:xfrm>
            <a:off x="838199" y="1557162"/>
            <a:ext cx="9928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A </a:t>
            </a:r>
            <a:r>
              <a:rPr lang="tr-TR" dirty="0" err="1"/>
              <a:t>particle's</a:t>
            </a:r>
            <a:r>
              <a:rPr lang="tr-TR" dirty="0"/>
              <a:t> </a:t>
            </a:r>
            <a:r>
              <a:rPr lang="tr-TR" dirty="0" err="1"/>
              <a:t>coordinates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as it </a:t>
            </a:r>
            <a:r>
              <a:rPr lang="tr-TR" dirty="0" err="1"/>
              <a:t>moves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beamline</a:t>
            </a:r>
            <a:r>
              <a:rPr lang="tr-TR" dirty="0"/>
              <a:t>.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654FC120-7E73-C8F7-EE3B-EEE46CDF0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886" y="3084226"/>
            <a:ext cx="1804655" cy="543868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16E83381-038B-8B8E-5A0B-8C8B5C0B6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054" y="4451194"/>
            <a:ext cx="2212556" cy="92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08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1B7883-C88D-DC60-6C65-9C9C9A5EB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Phase</a:t>
            </a:r>
            <a:r>
              <a:rPr lang="tr-TR" b="1" dirty="0"/>
              <a:t> Space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E527B3-C9CE-5B65-90C7-7C6762071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7355"/>
            <a:ext cx="10515600" cy="4849608"/>
          </a:xfrm>
        </p:spPr>
        <p:txBody>
          <a:bodyPr>
            <a:normAutofit/>
          </a:bodyPr>
          <a:lstStyle/>
          <a:p>
            <a:r>
              <a:rPr lang="tr-TR" sz="1200" dirty="0"/>
              <a:t>A </a:t>
            </a:r>
            <a:r>
              <a:rPr lang="tr-TR" sz="1200" dirty="0" err="1"/>
              <a:t>beam</a:t>
            </a:r>
            <a:r>
              <a:rPr lang="tr-TR" sz="1200" dirty="0"/>
              <a:t> can be </a:t>
            </a:r>
            <a:r>
              <a:rPr lang="tr-TR" sz="1200" dirty="0" err="1"/>
              <a:t>represented</a:t>
            </a:r>
            <a:r>
              <a:rPr lang="tr-TR" sz="1200" dirty="0"/>
              <a:t> in </a:t>
            </a:r>
            <a:r>
              <a:rPr lang="tr-TR" sz="1200" dirty="0" err="1"/>
              <a:t>phase</a:t>
            </a:r>
            <a:r>
              <a:rPr lang="tr-TR" sz="1200" dirty="0"/>
              <a:t> </a:t>
            </a:r>
            <a:r>
              <a:rPr lang="tr-TR" sz="1200" dirty="0" err="1"/>
              <a:t>space</a:t>
            </a:r>
            <a:endParaRPr lang="tr-TR" sz="1200" dirty="0"/>
          </a:p>
          <a:p>
            <a:r>
              <a:rPr lang="tr-TR" sz="1200" dirty="0" err="1"/>
              <a:t>Each</a:t>
            </a:r>
            <a:r>
              <a:rPr lang="tr-TR" sz="1200" dirty="0"/>
              <a:t> </a:t>
            </a:r>
            <a:r>
              <a:rPr lang="tr-TR" sz="1200" dirty="0" err="1"/>
              <a:t>particle</a:t>
            </a:r>
            <a:r>
              <a:rPr lang="tr-TR" sz="1200" dirty="0"/>
              <a:t> is </a:t>
            </a:r>
            <a:r>
              <a:rPr lang="tr-TR" sz="1200" dirty="0" err="1"/>
              <a:t>represented</a:t>
            </a:r>
            <a:r>
              <a:rPr lang="tr-TR" sz="1200" dirty="0"/>
              <a:t> </a:t>
            </a:r>
            <a:r>
              <a:rPr lang="tr-TR" sz="1200" dirty="0" err="1"/>
              <a:t>by</a:t>
            </a:r>
            <a:r>
              <a:rPr lang="tr-TR" sz="1200" dirty="0"/>
              <a:t> </a:t>
            </a:r>
            <a:r>
              <a:rPr lang="tr-TR" sz="1200" dirty="0" err="1"/>
              <a:t>one</a:t>
            </a:r>
            <a:r>
              <a:rPr lang="tr-TR" sz="1200" dirty="0"/>
              <a:t> </a:t>
            </a:r>
            <a:r>
              <a:rPr lang="tr-TR" sz="1200" dirty="0" err="1"/>
              <a:t>point</a:t>
            </a:r>
            <a:endParaRPr lang="tr-TR" sz="1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299883E-69C5-FF7C-1273-5EB038C54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409444"/>
            <a:ext cx="8286135" cy="244855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1E6537E-7C55-B8B8-052F-2DCD5C404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960888"/>
            <a:ext cx="8286135" cy="244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91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8503BA-3629-194F-0D87-2117E8BA5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Twiss</a:t>
            </a:r>
            <a:r>
              <a:rPr lang="tr-TR" b="1" dirty="0"/>
              <a:t> </a:t>
            </a:r>
            <a:r>
              <a:rPr lang="tr-TR" b="1" dirty="0" err="1"/>
              <a:t>Parameters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70F547-14EA-8123-9BB7-A8AC1C481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240"/>
            <a:ext cx="10515600" cy="4764723"/>
          </a:xfrm>
        </p:spPr>
        <p:txBody>
          <a:bodyPr>
            <a:normAutofit/>
          </a:bodyPr>
          <a:lstStyle/>
          <a:p>
            <a:r>
              <a:rPr lang="en-US" sz="1200" dirty="0"/>
              <a:t>The transverse distribution can be represented by an </a:t>
            </a:r>
            <a:r>
              <a:rPr lang="en-US" sz="1200" dirty="0" err="1"/>
              <a:t>ellips</a:t>
            </a:r>
            <a:r>
              <a:rPr lang="tr-TR" sz="1200" dirty="0"/>
              <a:t>e</a:t>
            </a:r>
          </a:p>
          <a:p>
            <a:r>
              <a:rPr lang="en-US" sz="1200" dirty="0"/>
              <a:t>The phase-space ellipse is described by the emittance and Twiss parameters</a:t>
            </a:r>
            <a:endParaRPr lang="tr-TR" sz="12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C16BFB9-F33C-1E0E-5F8D-DFCCC6DFC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04722"/>
            <a:ext cx="8286135" cy="244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4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FF702BD8-8E96-F15A-5A4E-CDD0896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889269"/>
            <a:ext cx="1965960" cy="47151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5B912C1E-F2D3-79FF-D35A-14D9CDDD2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Twiss</a:t>
            </a:r>
            <a:r>
              <a:rPr lang="tr-TR" b="1" dirty="0"/>
              <a:t> </a:t>
            </a:r>
            <a:r>
              <a:rPr lang="tr-TR" b="1" dirty="0" err="1"/>
              <a:t>Parameters</a:t>
            </a:r>
            <a:endParaRPr lang="tr-TR" b="1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7806C58-6445-6D9D-C9E1-7833A3F2924E}"/>
              </a:ext>
            </a:extLst>
          </p:cNvPr>
          <p:cNvSpPr txBox="1"/>
          <p:nvPr/>
        </p:nvSpPr>
        <p:spPr>
          <a:xfrm>
            <a:off x="838200" y="1379237"/>
            <a:ext cx="11078497" cy="4580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b="1" dirty="0" err="1">
                <a:solidFill>
                  <a:srgbClr val="2E74B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Emittance</a:t>
            </a:r>
            <a:endParaRPr lang="tr-TR" sz="1250" b="1" dirty="0">
              <a:solidFill>
                <a:srgbClr val="2E74B5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Emittance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determines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overall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size of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phase-space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ellipse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endParaRPr lang="tr-TR" sz="12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b="1" dirty="0">
                <a:solidFill>
                  <a:srgbClr val="2E74B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Beta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Beta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describes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spatial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endParaRPr lang="tr-TR" sz="12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b="1" dirty="0">
                <a:solidFill>
                  <a:srgbClr val="2E74B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Alpha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Alpha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describes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correlation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trajectory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slope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determines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tilt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ellipse</a:t>
            </a:r>
            <a:r>
              <a:rPr lang="tr-TR" sz="1250" b="1" dirty="0">
                <a:solidFill>
                  <a:srgbClr val="2E74B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endParaRPr lang="tr-TR" sz="1250" b="1" dirty="0">
              <a:solidFill>
                <a:srgbClr val="2E74B5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b="1" dirty="0">
                <a:solidFill>
                  <a:srgbClr val="2E74B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Gamma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describes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angular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spread of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5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</a:t>
            </a:r>
            <a:r>
              <a:rPr lang="tr-TR" sz="12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endParaRPr lang="tr-TR" sz="1250" b="1" dirty="0">
              <a:solidFill>
                <a:srgbClr val="2E74B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tr-TR" sz="1250" dirty="0" err="1"/>
              <a:t>The</a:t>
            </a:r>
            <a:r>
              <a:rPr lang="tr-TR" sz="1250" dirty="0"/>
              <a:t> </a:t>
            </a:r>
            <a:r>
              <a:rPr lang="tr-TR" sz="1250" dirty="0" err="1"/>
              <a:t>Twiss</a:t>
            </a:r>
            <a:r>
              <a:rPr lang="tr-TR" sz="1250" dirty="0"/>
              <a:t> </a:t>
            </a:r>
            <a:r>
              <a:rPr lang="tr-TR" sz="1250" dirty="0" err="1"/>
              <a:t>parameters</a:t>
            </a:r>
            <a:r>
              <a:rPr lang="tr-TR" sz="1250" dirty="0"/>
              <a:t> </a:t>
            </a:r>
            <a:r>
              <a:rPr lang="tr-TR" sz="1250" dirty="0" err="1"/>
              <a:t>satisfy</a:t>
            </a:r>
            <a:endParaRPr lang="tr-TR" sz="1250" b="1" dirty="0">
              <a:solidFill>
                <a:srgbClr val="2E74B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7A9E587F-2F7A-4389-D77C-E54E90C2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985944"/>
            <a:ext cx="815154" cy="335652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F9AA8D6E-605D-953C-EB2C-B4F0D310E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832" y="4291946"/>
            <a:ext cx="951013" cy="295693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DF5BF5FF-0B60-809A-A9E9-3DA39D8A2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879" y="5322078"/>
            <a:ext cx="847121" cy="303685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AC270228-3AC6-543F-6F86-21414427D7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879" y="6091238"/>
            <a:ext cx="1286054" cy="438211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F3878DC5-0F42-8A8C-B259-F9174C691C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3873" y="5957869"/>
            <a:ext cx="1295581" cy="704948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F4A73ECB-09D3-861B-49BA-BA9F67CE94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5730" y="1490018"/>
            <a:ext cx="5319331" cy="3877964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43C15CEC-B285-F977-4246-8107C025B6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5639" y="2704800"/>
            <a:ext cx="721379" cy="45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74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C574D9-77D5-E9F6-6F71-B38F36DC6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Beam</a:t>
            </a:r>
            <a:r>
              <a:rPr lang="tr-TR" b="1" dirty="0"/>
              <a:t> </a:t>
            </a:r>
            <a:r>
              <a:rPr lang="tr-TR" b="1" dirty="0" err="1"/>
              <a:t>Matrix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80B88B-1715-4600-F501-A6744EF58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phase-space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 can be </a:t>
            </a:r>
            <a:r>
              <a:rPr lang="tr-TR" dirty="0" err="1"/>
              <a:t>described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  </a:t>
            </a:r>
            <a:r>
              <a:rPr lang="tr-TR" dirty="0" err="1"/>
              <a:t>beam</a:t>
            </a:r>
            <a:r>
              <a:rPr lang="tr-TR" dirty="0"/>
              <a:t> </a:t>
            </a:r>
            <a:r>
              <a:rPr lang="tr-TR" dirty="0" err="1"/>
              <a:t>matrix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F8D722F-6734-D1E5-82F5-EC107F9FB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87" y="2601647"/>
            <a:ext cx="5728855" cy="2478353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BC4CC480-DA10-D22E-8E59-DA9150C5EF6D}"/>
              </a:ext>
            </a:extLst>
          </p:cNvPr>
          <p:cNvSpPr/>
          <p:nvPr/>
        </p:nvSpPr>
        <p:spPr>
          <a:xfrm>
            <a:off x="1337187" y="2722880"/>
            <a:ext cx="1474839" cy="706120"/>
          </a:xfrm>
          <a:prstGeom prst="rect">
            <a:avLst/>
          </a:prstGeom>
          <a:noFill/>
          <a:ln>
            <a:solidFill>
              <a:srgbClr val="00B0F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0FD73CBB-9D0D-B43E-571D-180B6BD72B9E}"/>
              </a:ext>
            </a:extLst>
          </p:cNvPr>
          <p:cNvSpPr/>
          <p:nvPr/>
        </p:nvSpPr>
        <p:spPr>
          <a:xfrm>
            <a:off x="2914527" y="3468328"/>
            <a:ext cx="1474839" cy="675409"/>
          </a:xfrm>
          <a:prstGeom prst="rect">
            <a:avLst/>
          </a:prstGeom>
          <a:noFill/>
          <a:ln>
            <a:solidFill>
              <a:srgbClr val="00B0F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17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C42EB-AF07-F90E-B18B-D4C15446D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30EE0D27-C37D-D006-2213-4A8D2F325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94268" y="0"/>
            <a:ext cx="2897732" cy="82386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AA7CF442-E7D4-835B-859B-1B1EF192C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033" y="1601169"/>
            <a:ext cx="3467402" cy="74736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B9F1719E-DF7D-A5BF-083C-4F0350675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4" y="2882631"/>
            <a:ext cx="3380029" cy="660366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FD924770-9CEF-4457-7B7A-FFE2C25ECC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168" y="4308416"/>
            <a:ext cx="1928962" cy="434451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386E2C83-E18A-13B7-1E65-0C42C59866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5767" y="3469079"/>
            <a:ext cx="1355676" cy="74736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02BD50E5-89E4-22BD-0FE1-CACBAFE5FE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816" y="3674370"/>
            <a:ext cx="2076966" cy="356300"/>
          </a:xfrm>
          <a:prstGeom prst="rect">
            <a:avLst/>
          </a:prstGeom>
        </p:spPr>
      </p:pic>
      <p:sp>
        <p:nvSpPr>
          <p:cNvPr id="21" name="Metin kutusu 20">
            <a:extLst>
              <a:ext uri="{FF2B5EF4-FFF2-40B4-BE49-F238E27FC236}">
                <a16:creationId xmlns:a16="http://schemas.microsoft.com/office/drawing/2014/main" id="{676B0E3A-904C-A0F3-4F19-3A6610E97BC8}"/>
              </a:ext>
            </a:extLst>
          </p:cNvPr>
          <p:cNvSpPr txBox="1"/>
          <p:nvPr/>
        </p:nvSpPr>
        <p:spPr>
          <a:xfrm>
            <a:off x="939168" y="1100236"/>
            <a:ext cx="10984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can treat each block of the matrix separately for independent analysis when the beam is not coupled.</a:t>
            </a:r>
            <a:endParaRPr lang="tr-TR" dirty="0"/>
          </a:p>
        </p:txBody>
      </p:sp>
      <p:pic>
        <p:nvPicPr>
          <p:cNvPr id="24" name="Resim 23">
            <a:extLst>
              <a:ext uri="{FF2B5EF4-FFF2-40B4-BE49-F238E27FC236}">
                <a16:creationId xmlns:a16="http://schemas.microsoft.com/office/drawing/2014/main" id="{A723023E-7F01-5107-BF6A-7E382617A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772" y="2480130"/>
            <a:ext cx="1928962" cy="434451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47F4B8EB-EB48-5421-BF36-876E396F23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7448" y="2406916"/>
            <a:ext cx="1229313" cy="45326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28310C3D-5207-CBC1-B9F0-92BDA3F7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37753" y="6507766"/>
            <a:ext cx="6224535" cy="275480"/>
          </a:xfrm>
        </p:spPr>
        <p:txBody>
          <a:bodyPr/>
          <a:lstStyle/>
          <a:p>
            <a:r>
              <a:rPr lang="tr-TR" noProof="0" dirty="0"/>
              <a:t>rtunc@tarla-fel.org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EB1DEF7-04AE-7DB2-6936-5030F793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4553" y="6517493"/>
            <a:ext cx="2743200" cy="256026"/>
          </a:xfrm>
        </p:spPr>
        <p:txBody>
          <a:bodyPr/>
          <a:lstStyle/>
          <a:p>
            <a:r>
              <a:rPr lang="tr-TR" dirty="0"/>
              <a:t>21</a:t>
            </a:r>
            <a:r>
              <a:rPr lang="tr-TR" noProof="0" dirty="0"/>
              <a:t>.08.2026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AC7B06A0-468B-6483-A5D3-07E064FF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297"/>
            <a:ext cx="10515600" cy="1325563"/>
          </a:xfrm>
        </p:spPr>
        <p:txBody>
          <a:bodyPr/>
          <a:lstStyle/>
          <a:p>
            <a:r>
              <a:rPr lang="tr-TR" b="1" dirty="0" err="1"/>
              <a:t>Beam</a:t>
            </a:r>
            <a:r>
              <a:rPr lang="tr-TR" b="1" dirty="0"/>
              <a:t> </a:t>
            </a:r>
            <a:r>
              <a:rPr lang="tr-TR" b="1" dirty="0" err="1"/>
              <a:t>Reconstruction</a:t>
            </a:r>
            <a:endParaRPr lang="tr-TR" b="1" dirty="0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A0FE586-B1DA-1FE5-92F1-DA07F76B21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178" y="4980728"/>
            <a:ext cx="1609950" cy="476316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673EEAC8-CDEC-A5F1-124B-C8EE436C1C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772" y="5623153"/>
            <a:ext cx="4429743" cy="628738"/>
          </a:xfrm>
          <a:prstGeom prst="rect">
            <a:avLst/>
          </a:prstGeom>
        </p:spPr>
      </p:pic>
      <p:sp>
        <p:nvSpPr>
          <p:cNvPr id="20" name="Metin kutusu 19">
            <a:extLst>
              <a:ext uri="{FF2B5EF4-FFF2-40B4-BE49-F238E27FC236}">
                <a16:creationId xmlns:a16="http://schemas.microsoft.com/office/drawing/2014/main" id="{AADF21FF-FCE0-1BE3-8976-7A501844C754}"/>
              </a:ext>
            </a:extLst>
          </p:cNvPr>
          <p:cNvSpPr txBox="1"/>
          <p:nvPr/>
        </p:nvSpPr>
        <p:spPr>
          <a:xfrm>
            <a:off x="2937753" y="506922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b="0" i="0" dirty="0" err="1">
                <a:effectLst/>
                <a:latin typeface="system-ui"/>
              </a:rPr>
              <a:t>the</a:t>
            </a:r>
            <a:r>
              <a:rPr lang="tr-TR" sz="1400" b="0" i="0" dirty="0">
                <a:effectLst/>
                <a:latin typeface="system-ui"/>
              </a:rPr>
              <a:t> </a:t>
            </a:r>
            <a:r>
              <a:rPr lang="tr-TR" sz="1400" b="0" i="0" dirty="0" err="1">
                <a:effectLst/>
                <a:latin typeface="system-ui"/>
              </a:rPr>
              <a:t>beam</a:t>
            </a:r>
            <a:r>
              <a:rPr lang="tr-TR" sz="1400" b="0" i="0" dirty="0">
                <a:effectLst/>
                <a:latin typeface="system-ui"/>
              </a:rPr>
              <a:t> </a:t>
            </a:r>
            <a:r>
              <a:rPr lang="tr-TR" sz="1400" b="0" i="0" dirty="0" err="1">
                <a:effectLst/>
                <a:latin typeface="system-ui"/>
              </a:rPr>
              <a:t>matrix</a:t>
            </a:r>
            <a:r>
              <a:rPr lang="tr-TR" sz="1400" b="0" i="0" dirty="0">
                <a:effectLst/>
                <a:latin typeface="system-ui"/>
              </a:rPr>
              <a:t> is </a:t>
            </a:r>
            <a:r>
              <a:rPr lang="tr-TR" sz="1400" b="0" i="0" dirty="0" err="1">
                <a:effectLst/>
                <a:latin typeface="system-ui"/>
              </a:rPr>
              <a:t>transported</a:t>
            </a:r>
            <a:r>
              <a:rPr lang="tr-TR" sz="1400" b="0" i="0" dirty="0">
                <a:effectLst/>
                <a:latin typeface="system-ui"/>
              </a:rPr>
              <a:t> </a:t>
            </a:r>
            <a:r>
              <a:rPr lang="tr-TR" sz="1400" b="0" i="0" dirty="0" err="1">
                <a:effectLst/>
                <a:latin typeface="system-ui"/>
              </a:rPr>
              <a:t>according</a:t>
            </a:r>
            <a:r>
              <a:rPr lang="tr-TR" sz="1400" b="0" i="0" dirty="0">
                <a:effectLst/>
                <a:latin typeface="system-ui"/>
              </a:rPr>
              <a:t> </a:t>
            </a:r>
            <a:r>
              <a:rPr lang="tr-TR" sz="1400" b="0" i="0" dirty="0" err="1">
                <a:effectLst/>
                <a:latin typeface="system-ui"/>
              </a:rPr>
              <a:t>to</a:t>
            </a:r>
            <a:r>
              <a:rPr lang="tr-TR" sz="1400" b="0" i="0" dirty="0">
                <a:effectLst/>
                <a:latin typeface="system-ui"/>
              </a:rPr>
              <a:t> </a:t>
            </a:r>
            <a:r>
              <a:rPr lang="tr-TR" sz="1400" b="0" i="0" dirty="0" err="1">
                <a:effectLst/>
                <a:latin typeface="system-ui"/>
              </a:rPr>
              <a:t>this</a:t>
            </a:r>
            <a:r>
              <a:rPr lang="tr-TR" sz="1400" b="0" i="0" dirty="0">
                <a:effectLst/>
                <a:latin typeface="system-ui"/>
              </a:rPr>
              <a:t> </a:t>
            </a:r>
            <a:r>
              <a:rPr lang="tr-TR" sz="1400" b="0" i="0" dirty="0" err="1">
                <a:effectLst/>
                <a:latin typeface="system-ui"/>
              </a:rPr>
              <a:t>equation</a:t>
            </a:r>
            <a:endParaRPr lang="tr-TR" sz="1400" dirty="0"/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169C3B1A-D104-0985-CD97-507806E571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6686" y="4292607"/>
            <a:ext cx="2487384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29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3FCDFA9-9E70-0EA3-EE7E-35D995083E38}"/>
              </a:ext>
            </a:extLst>
          </p:cNvPr>
          <p:cNvSpPr txBox="1"/>
          <p:nvPr/>
        </p:nvSpPr>
        <p:spPr>
          <a:xfrm>
            <a:off x="3048000" y="32467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latinLnBrk="1">
              <a:buNone/>
            </a:pPr>
            <a:r>
              <a:rPr lang="tr-TR" sz="1800" b="0" i="0">
                <a:effectLst/>
                <a:latin typeface="menlo"/>
              </a:rPr>
              <a:t>======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CB25EC7-4D1E-D8C1-2E57-236D1187D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5" y="828553"/>
            <a:ext cx="11944769" cy="4141654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FFF861E-B079-82A5-2E99-C77E5579C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74" y="5178181"/>
            <a:ext cx="2343477" cy="55252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1847A0B-C947-20B3-46EA-47C6E43B1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38" y="5836637"/>
            <a:ext cx="2410161" cy="533474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FFF1CEF4-D7F2-4A31-5F62-984452880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6324" y="5065004"/>
            <a:ext cx="2286319" cy="15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49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1060</Words>
  <Application>Microsoft Office PowerPoint</Application>
  <PresentationFormat>Geniş ekran</PresentationFormat>
  <Paragraphs>480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menlo</vt:lpstr>
      <vt:lpstr>system-ui</vt:lpstr>
      <vt:lpstr>Office Teması</vt:lpstr>
      <vt:lpstr>EMMITANCE MEASUREMENT AND ERROR STUDY</vt:lpstr>
      <vt:lpstr>WHAT IS A BEAM</vt:lpstr>
      <vt:lpstr>Beam Transport</vt:lpstr>
      <vt:lpstr>Phase Space</vt:lpstr>
      <vt:lpstr>Twiss Parameters</vt:lpstr>
      <vt:lpstr>Twiss Parameters</vt:lpstr>
      <vt:lpstr>Beam Matrix</vt:lpstr>
      <vt:lpstr>Beam Reconstruction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HEATMAPS</vt:lpstr>
      <vt:lpstr>BEAM FILES</vt:lpstr>
      <vt:lpstr>PowerPoint Sunusu</vt:lpstr>
      <vt:lpstr>RESULTS OF DIFFERENT BEAMS</vt:lpstr>
      <vt:lpstr>ERROR STUDY OF DIFFERENT BEAMS</vt:lpstr>
      <vt:lpstr>Positioning Error Study</vt:lpstr>
      <vt:lpstr>Quadrupole Strength Error Study</vt:lpstr>
      <vt:lpstr>Beam Size Error Study</vt:lpstr>
      <vt:lpstr>Combined Error Study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Ramazan Tunç</dc:creator>
  <cp:lastModifiedBy>Ramazan Tunç</cp:lastModifiedBy>
  <cp:revision>4</cp:revision>
  <dcterms:created xsi:type="dcterms:W3CDTF">2026-08-20T13:56:28Z</dcterms:created>
  <dcterms:modified xsi:type="dcterms:W3CDTF">2026-08-21T03:59:38Z</dcterms:modified>
</cp:coreProperties>
</file>